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Monday, October 27,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Monday, October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Monday, October 27,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Monday, October 27,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3100" b="1" dirty="0" smtClean="0"/>
              <a:t>Libreria standard</a:t>
            </a:r>
            <a:endParaRPr lang="it-IT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Java possiede un’enorme e lussuosa libreria di classi standard, che costituisce uno dei punti di forza del linguaggio.</a:t>
            </a:r>
          </a:p>
          <a:p>
            <a:r>
              <a:rPr lang="it-IT" dirty="0" smtClean="0"/>
              <a:t>Essa è organizzata in vari package (letteralmente pacchetti, fisicamente cartelle) che raccolgono le classi secondo un’organizzazione basata sul campo d’utilizzo.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libreria standard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principali package sono:</a:t>
            </a:r>
          </a:p>
          <a:p>
            <a:pPr lvl="1"/>
            <a:r>
              <a:rPr lang="it-IT" b="1" dirty="0" err="1" smtClean="0"/>
              <a:t>java.io</a:t>
            </a:r>
            <a:r>
              <a:rPr lang="it-IT" b="1" dirty="0" smtClean="0"/>
              <a:t> </a:t>
            </a:r>
            <a:r>
              <a:rPr lang="it-IT" dirty="0" smtClean="0"/>
              <a:t>contiene classi per realizzare l’input – output in Java</a:t>
            </a:r>
          </a:p>
          <a:p>
            <a:pPr lvl="1"/>
            <a:r>
              <a:rPr lang="it-IT" b="1" dirty="0" err="1" smtClean="0"/>
              <a:t>java.awt</a:t>
            </a:r>
            <a:r>
              <a:rPr lang="it-IT" b="1" dirty="0" smtClean="0"/>
              <a:t> </a:t>
            </a:r>
            <a:r>
              <a:rPr lang="it-IT" dirty="0" smtClean="0"/>
              <a:t>contiene classi per realizzare interfacce grafiche, come Button</a:t>
            </a:r>
          </a:p>
          <a:p>
            <a:pPr lvl="1"/>
            <a:r>
              <a:rPr lang="it-IT" b="1" dirty="0" err="1" smtClean="0"/>
              <a:t>java.net</a:t>
            </a:r>
            <a:r>
              <a:rPr lang="it-IT" b="1" dirty="0" smtClean="0"/>
              <a:t> </a:t>
            </a:r>
            <a:r>
              <a:rPr lang="it-IT" dirty="0" smtClean="0"/>
              <a:t>contiene classi per realizzare connessioni, come </a:t>
            </a:r>
            <a:r>
              <a:rPr lang="it-IT" dirty="0" err="1" smtClean="0"/>
              <a:t>Socket</a:t>
            </a:r>
            <a:endParaRPr lang="it-IT" dirty="0" smtClean="0"/>
          </a:p>
          <a:p>
            <a:pPr lvl="1"/>
            <a:r>
              <a:rPr lang="it-IT" b="1" dirty="0" err="1" smtClean="0"/>
              <a:t>java.applet</a:t>
            </a:r>
            <a:r>
              <a:rPr lang="it-IT" b="1" dirty="0" smtClean="0"/>
              <a:t> </a:t>
            </a:r>
            <a:r>
              <a:rPr lang="it-IT" dirty="0" smtClean="0"/>
              <a:t>contiene un’unica classe: Applet. Questa permette di realizzare applet</a:t>
            </a:r>
          </a:p>
          <a:p>
            <a:pPr lvl="1"/>
            <a:r>
              <a:rPr lang="it-IT" b="1" dirty="0" err="1" smtClean="0"/>
              <a:t>java.util</a:t>
            </a:r>
            <a:r>
              <a:rPr lang="it-IT" b="1" dirty="0" smtClean="0"/>
              <a:t> </a:t>
            </a:r>
            <a:r>
              <a:rPr lang="it-IT" dirty="0" smtClean="0"/>
              <a:t>raccoglie classi d’utilità, come Date</a:t>
            </a:r>
          </a:p>
          <a:p>
            <a:pPr lvl="1"/>
            <a:r>
              <a:rPr lang="it-IT" b="1" dirty="0" err="1" smtClean="0"/>
              <a:t>java.lang</a:t>
            </a:r>
            <a:r>
              <a:rPr lang="it-IT" b="1" dirty="0" smtClean="0"/>
              <a:t> </a:t>
            </a:r>
            <a:r>
              <a:rPr lang="it-IT" dirty="0" smtClean="0"/>
              <a:t>è il package che contiene le classi nucleo del linguaggio, come System e </a:t>
            </a:r>
            <a:r>
              <a:rPr lang="it-IT" dirty="0" err="1" smtClean="0"/>
              <a:t>String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libreria standard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Per utilizzare una classe della libreria all’interno di una classe che abbiamo intenzione di scrivere, bisogna prima importarla.</a:t>
            </a:r>
          </a:p>
          <a:p>
            <a:r>
              <a:rPr lang="it-IT" dirty="0" smtClean="0"/>
              <a:t>Supponiamo di voler utilizzare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it-IT" dirty="0" smtClean="0"/>
              <a:t> del package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it-IT" dirty="0" err="1" smtClean="0"/>
              <a:t>.</a:t>
            </a:r>
            <a:r>
              <a:rPr lang="it-IT" dirty="0" smtClean="0"/>
              <a:t> Prima di dichiarare la classe in cui abbiamo intenzione di utilizzare Date dobbiamo scrivere: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dirty="0" smtClean="0"/>
              <a:t>oppure, per importare tutte le classi del package </a:t>
            </a:r>
            <a:r>
              <a:rPr lang="it-IT" dirty="0" err="1" smtClean="0"/>
              <a:t>java.util</a:t>
            </a:r>
            <a:r>
              <a:rPr lang="it-IT" dirty="0" smtClean="0"/>
              <a:t>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java.util.*;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comando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Di default in ogni file Java è importato automaticamente tutto il package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it-IT" dirty="0" smtClean="0"/>
              <a:t>, senza il quale non potremmo utilizzare classi fondamentali quali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System </a:t>
            </a:r>
            <a:r>
              <a:rPr lang="it-IT" dirty="0" smtClean="0"/>
              <a:t>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/>
              <a:t>.</a:t>
            </a:r>
          </a:p>
          <a:p>
            <a:r>
              <a:rPr lang="it-IT" dirty="0" smtClean="0"/>
              <a:t>Notiamo che questa è una delle caratteristiche che rende Java definibile come "semplice". Quindi, nel momento in cui compiliamo una classe Java, il compilatore anteporrà alla dichiarazione della nostra classe il comando: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java.lang.*;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comando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Attenzione:</a:t>
            </a:r>
          </a:p>
          <a:p>
            <a:r>
              <a:rPr lang="it-IT" dirty="0" smtClean="0"/>
              <a:t>L’asterisco non implica l’importazione delle classi appartenenti ai “sottopackage” (per esempio import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java.awt.*</a:t>
            </a:r>
            <a:r>
              <a:rPr lang="it-IT" dirty="0" smtClean="0"/>
              <a:t> né di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java.awt.event.*</a:t>
            </a:r>
            <a:r>
              <a:rPr lang="it-IT" dirty="0" smtClean="0"/>
              <a:t>).</a:t>
            </a:r>
          </a:p>
          <a:p>
            <a:r>
              <a:rPr lang="it-IT" dirty="0" smtClean="0"/>
              <a:t>Quindi l’istruzione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import java.*</a:t>
            </a:r>
            <a:r>
              <a:rPr lang="it-IT" dirty="0" smtClean="0"/>
              <a:t> non importa tutti i package fondamentali.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comando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b="1" dirty="0" smtClean="0"/>
              <a:t>Esempio:</a:t>
            </a:r>
          </a:p>
          <a:p>
            <a:r>
              <a:rPr lang="it-IT" dirty="0" smtClean="0"/>
              <a:t>Istanziando qualche oggetto da alcune classi del package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java.awt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(una libreria grafica) ed assemblandoli con un certo criterio otterremo, con poche righe, una finestra con un bottone.</a:t>
            </a:r>
          </a:p>
          <a:p>
            <a:r>
              <a:rPr lang="it-IT" dirty="0" smtClean="0"/>
              <a:t>La finestra, sfruttando la libreria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java.awt</a:t>
            </a:r>
            <a:r>
              <a:rPr lang="it-IT" dirty="0" smtClean="0"/>
              <a:t>, erediterà lo stile grafico del sistema operativo su cui gira. Quindi sarà visualizzato lo stile di Windows XP su Windows XP, lo stile </a:t>
            </a:r>
            <a:r>
              <a:rPr lang="it-IT" dirty="0" err="1" smtClean="0"/>
              <a:t>Motif</a:t>
            </a:r>
            <a:r>
              <a:rPr lang="it-IT" dirty="0" smtClean="0"/>
              <a:t> su sistema operativo </a:t>
            </a:r>
            <a:r>
              <a:rPr lang="it-IT" dirty="0" err="1" smtClean="0"/>
              <a:t>Solaris</a:t>
            </a:r>
            <a:r>
              <a:rPr lang="it-IT" dirty="0" smtClean="0"/>
              <a:t> e così via.</a:t>
            </a:r>
          </a:p>
          <a:p>
            <a:r>
              <a:rPr lang="it-IT" dirty="0" smtClean="0"/>
              <a:t>Analizzando il seguente codice: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comando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 smtClean="0"/>
              <a:t>Premessa:</a:t>
            </a:r>
          </a:p>
          <a:p>
            <a:r>
              <a:rPr lang="it-IT" dirty="0" smtClean="0"/>
              <a:t>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FinestraConBottone</a:t>
            </a:r>
            <a:r>
              <a:rPr lang="it-IT" dirty="0" smtClean="0"/>
              <a:t> sarà riportata a puro scopo didattico.</a:t>
            </a:r>
          </a:p>
          <a:p>
            <a:r>
              <a:rPr lang="it-IT" dirty="0" smtClean="0"/>
              <a:t>La pressione del bottone non provocherà nessuna azione, come nemmeno il tentativo di chiudere la finestra. Solo il ridimensionamento della finestra è permesso perché rientra nelle caratteristiche della classe Frame. Quindi, per chiudere l’applicazione, bisogna spostarsi sul </a:t>
            </a:r>
            <a:r>
              <a:rPr lang="it-IT" dirty="0" err="1" smtClean="0"/>
              <a:t>prompt</a:t>
            </a:r>
            <a:r>
              <a:rPr lang="it-IT" dirty="0" smtClean="0"/>
              <a:t> </a:t>
            </a:r>
            <a:r>
              <a:rPr lang="it-IT" dirty="0" err="1" smtClean="0"/>
              <a:t>Dos</a:t>
            </a:r>
            <a:r>
              <a:rPr lang="it-IT" dirty="0" smtClean="0"/>
              <a:t> da dove la si è lanciata e terminare il processo in esecuzione mediante il comando CTRL-C (premere contemporaneamente i tasti “</a:t>
            </a:r>
            <a:r>
              <a:rPr lang="it-IT" dirty="0" err="1" smtClean="0"/>
              <a:t>ctrl</a:t>
            </a:r>
            <a:r>
              <a:rPr lang="it-IT" dirty="0" smtClean="0"/>
              <a:t>” e “c</a:t>
            </a:r>
            <a:r>
              <a:rPr lang="it-IT" smtClean="0"/>
              <a:t>”). </a:t>
            </a:r>
            <a:endParaRPr lang="it-IT" dirty="0" smtClean="0"/>
          </a:p>
          <a:p>
            <a:r>
              <a:rPr lang="it-IT" dirty="0" smtClean="0"/>
              <a:t>Anche se l’argomento ha incuriosito, non consiglio di perdere tempo in questa fase nel creare interfacce.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comando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import java.awt.*;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FinestraConBottone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Frame finestra =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Frame("Titolo");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Button bottone =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Button("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Cliccami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finestra.add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(bottone);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finestra.setSize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(200,100);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finestra.setVisible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comando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import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606</Words>
  <Application>Microsoft Office PowerPoint</Application>
  <PresentationFormat>Presentazione su schermo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BrainstrmSess</vt:lpstr>
      <vt:lpstr>Università degli Studi dell’Aquila</vt:lpstr>
      <vt:lpstr>La libreria standard</vt:lpstr>
      <vt:lpstr>La libreria standard</vt:lpstr>
      <vt:lpstr>Il comando import</vt:lpstr>
      <vt:lpstr>Il comando import</vt:lpstr>
      <vt:lpstr>Il comando import</vt:lpstr>
      <vt:lpstr>Il comando import</vt:lpstr>
      <vt:lpstr>Il comando import</vt:lpstr>
      <vt:lpstr>Il comando import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2014-10-27T13:10:51Z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